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69" r:id="rId3"/>
    <p:sldId id="257" r:id="rId4"/>
    <p:sldId id="259" r:id="rId5"/>
    <p:sldId id="265" r:id="rId6"/>
    <p:sldId id="266" r:id="rId7"/>
    <p:sldId id="261" r:id="rId8"/>
    <p:sldId id="262" r:id="rId9"/>
    <p:sldId id="263" r:id="rId10"/>
    <p:sldId id="264" r:id="rId11"/>
    <p:sldId id="268" r:id="rId12"/>
    <p:sldId id="270" r:id="rId13"/>
    <p:sldId id="267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8A1B1-8689-45E1-A552-7ED134A71CF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529746-1948-4AE8-A5B6-104A6C522317}">
      <dgm:prSet phldrT="[Tekst]" custT="1"/>
      <dgm:spPr/>
      <dgm:t>
        <a:bodyPr/>
        <a:lstStyle/>
        <a:p>
          <a:r>
            <a:rPr lang="pl-PL" sz="2800" b="1" dirty="0" smtClean="0"/>
            <a:t>KURATORIUM W  KIELCACH</a:t>
          </a:r>
          <a:endParaRPr lang="pl-PL" sz="2800" b="1" dirty="0"/>
        </a:p>
      </dgm:t>
    </dgm:pt>
    <dgm:pt modelId="{BFED42C3-66F9-452C-9179-74E19766E95A}" type="parTrans" cxnId="{633306C1-A356-4B21-9C6C-B0CC79FA0089}">
      <dgm:prSet/>
      <dgm:spPr/>
      <dgm:t>
        <a:bodyPr/>
        <a:lstStyle/>
        <a:p>
          <a:endParaRPr lang="pl-PL"/>
        </a:p>
      </dgm:t>
    </dgm:pt>
    <dgm:pt modelId="{DCED3E2D-EEB3-49BD-9244-18311EB8896B}" type="sibTrans" cxnId="{633306C1-A356-4B21-9C6C-B0CC79FA0089}">
      <dgm:prSet/>
      <dgm:spPr/>
      <dgm:t>
        <a:bodyPr/>
        <a:lstStyle/>
        <a:p>
          <a:endParaRPr lang="pl-PL"/>
        </a:p>
      </dgm:t>
    </dgm:pt>
    <dgm:pt modelId="{66080CA9-F31E-4856-AD20-99CDA94B7290}">
      <dgm:prSet phldrT="[Tekst]" custT="1"/>
      <dgm:spPr/>
      <dgm:t>
        <a:bodyPr/>
        <a:lstStyle/>
        <a:p>
          <a:r>
            <a:rPr lang="pl-PL" sz="2400" b="1" dirty="0" err="1" smtClean="0"/>
            <a:t>PPDE-Z</a:t>
          </a:r>
          <a:r>
            <a:rPr lang="pl-PL" sz="2400" b="1" dirty="0" smtClean="0"/>
            <a:t> w Busku-Zdroju</a:t>
          </a:r>
          <a:endParaRPr lang="pl-PL" sz="2400" b="1" dirty="0"/>
        </a:p>
      </dgm:t>
    </dgm:pt>
    <dgm:pt modelId="{63A375A6-46F4-4EF2-B70C-60CD6DA75C62}" type="parTrans" cxnId="{49C76F44-2C4F-4CC2-8DA1-4CBCF0FCA904}">
      <dgm:prSet/>
      <dgm:spPr/>
      <dgm:t>
        <a:bodyPr/>
        <a:lstStyle/>
        <a:p>
          <a:endParaRPr lang="pl-PL"/>
        </a:p>
      </dgm:t>
    </dgm:pt>
    <dgm:pt modelId="{0D63B2DF-4E4E-4105-A09C-08046ABD69C7}" type="sibTrans" cxnId="{49C76F44-2C4F-4CC2-8DA1-4CBCF0FCA904}">
      <dgm:prSet/>
      <dgm:spPr/>
      <dgm:t>
        <a:bodyPr/>
        <a:lstStyle/>
        <a:p>
          <a:endParaRPr lang="pl-PL"/>
        </a:p>
      </dgm:t>
    </dgm:pt>
    <dgm:pt modelId="{9BCD3194-AAC1-4043-B6C3-A4CCD8A81687}">
      <dgm:prSet phldrT="[Tekst]" custT="1"/>
      <dgm:spPr/>
      <dgm:t>
        <a:bodyPr/>
        <a:lstStyle/>
        <a:p>
          <a:r>
            <a:rPr lang="pl-PL" sz="2400" dirty="0" smtClean="0"/>
            <a:t>Szkoły ponadpodstawowe</a:t>
          </a:r>
          <a:endParaRPr lang="pl-PL" sz="2400" dirty="0"/>
        </a:p>
      </dgm:t>
    </dgm:pt>
    <dgm:pt modelId="{FD699F82-467A-4B07-9AB2-6A2EB55FFB8D}" type="parTrans" cxnId="{862D26BD-8A65-47F2-AFA1-660DAB4FC8F3}">
      <dgm:prSet/>
      <dgm:spPr/>
      <dgm:t>
        <a:bodyPr/>
        <a:lstStyle/>
        <a:p>
          <a:endParaRPr lang="pl-PL"/>
        </a:p>
      </dgm:t>
    </dgm:pt>
    <dgm:pt modelId="{4C142CEB-9A5E-47F2-932B-AF71E31B0117}" type="sibTrans" cxnId="{862D26BD-8A65-47F2-AFA1-660DAB4FC8F3}">
      <dgm:prSet/>
      <dgm:spPr/>
      <dgm:t>
        <a:bodyPr/>
        <a:lstStyle/>
        <a:p>
          <a:endParaRPr lang="pl-PL"/>
        </a:p>
      </dgm:t>
    </dgm:pt>
    <dgm:pt modelId="{131AF6CD-15FA-4E3E-81B1-0A68CECA04CD}">
      <dgm:prSet phldrT="[Tekst]" custT="1"/>
      <dgm:spPr/>
      <dgm:t>
        <a:bodyPr/>
        <a:lstStyle/>
        <a:p>
          <a:r>
            <a:rPr lang="pl-PL" sz="2400" dirty="0" smtClean="0"/>
            <a:t>Szkoły podstawowe </a:t>
          </a:r>
          <a:endParaRPr lang="pl-PL" sz="2400" dirty="0"/>
        </a:p>
      </dgm:t>
    </dgm:pt>
    <dgm:pt modelId="{31B0CFCD-4C27-47B6-8A83-DD48E3CB82F3}" type="parTrans" cxnId="{7AB8140C-2A30-4FEC-B3FE-F3314435B301}">
      <dgm:prSet/>
      <dgm:spPr/>
      <dgm:t>
        <a:bodyPr/>
        <a:lstStyle/>
        <a:p>
          <a:endParaRPr lang="pl-PL"/>
        </a:p>
      </dgm:t>
    </dgm:pt>
    <dgm:pt modelId="{809365D2-63A3-4BF2-9AE6-CA643F1C724B}" type="sibTrans" cxnId="{7AB8140C-2A30-4FEC-B3FE-F3314435B301}">
      <dgm:prSet/>
      <dgm:spPr/>
      <dgm:t>
        <a:bodyPr/>
        <a:lstStyle/>
        <a:p>
          <a:endParaRPr lang="pl-PL"/>
        </a:p>
      </dgm:t>
    </dgm:pt>
    <dgm:pt modelId="{3D691EF9-7C59-45A6-8FA5-A7550EFBCFDB}">
      <dgm:prSet phldrT="[Tekst]" custT="1"/>
      <dgm:spPr/>
      <dgm:t>
        <a:bodyPr/>
        <a:lstStyle/>
        <a:p>
          <a:r>
            <a:rPr lang="pl-PL" sz="2400" dirty="0" err="1" smtClean="0"/>
            <a:t>PODiDN</a:t>
          </a:r>
          <a:r>
            <a:rPr lang="pl-PL" sz="2400" dirty="0" smtClean="0"/>
            <a:t>,</a:t>
          </a:r>
        </a:p>
        <a:p>
          <a:r>
            <a:rPr lang="pl-PL" sz="2400" dirty="0" smtClean="0"/>
            <a:t>ŚCDN</a:t>
          </a:r>
          <a:endParaRPr lang="pl-PL" sz="2400" dirty="0"/>
        </a:p>
      </dgm:t>
    </dgm:pt>
    <dgm:pt modelId="{A9150C10-B83C-48BE-8F18-969CBF49C0F7}" type="parTrans" cxnId="{3F4DF5D6-89C7-40C4-B8DB-4B36317375A6}">
      <dgm:prSet/>
      <dgm:spPr/>
      <dgm:t>
        <a:bodyPr/>
        <a:lstStyle/>
        <a:p>
          <a:endParaRPr lang="pl-PL"/>
        </a:p>
      </dgm:t>
    </dgm:pt>
    <dgm:pt modelId="{A0BEBE58-186D-4E66-A024-74AAE1606C05}" type="sibTrans" cxnId="{3F4DF5D6-89C7-40C4-B8DB-4B36317375A6}">
      <dgm:prSet/>
      <dgm:spPr/>
      <dgm:t>
        <a:bodyPr/>
        <a:lstStyle/>
        <a:p>
          <a:endParaRPr lang="pl-PL"/>
        </a:p>
      </dgm:t>
    </dgm:pt>
    <dgm:pt modelId="{50306D00-B327-43EC-AD73-2CD7576B44FA}">
      <dgm:prSet phldrT="[Tekst]" custT="1"/>
      <dgm:spPr/>
      <dgm:t>
        <a:bodyPr/>
        <a:lstStyle/>
        <a:p>
          <a:r>
            <a:rPr lang="pl-PL" sz="2400" dirty="0" smtClean="0"/>
            <a:t>Instytucje zewnętrzne np. MCK</a:t>
          </a:r>
          <a:endParaRPr lang="pl-PL" sz="2400" dirty="0"/>
        </a:p>
      </dgm:t>
    </dgm:pt>
    <dgm:pt modelId="{AD1E3BE9-855C-4403-8A33-4722A4280191}" type="parTrans" cxnId="{86B677CB-0AA1-4D9E-AA28-2EFC97FD3632}">
      <dgm:prSet/>
      <dgm:spPr/>
      <dgm:t>
        <a:bodyPr/>
        <a:lstStyle/>
        <a:p>
          <a:endParaRPr lang="pl-PL"/>
        </a:p>
      </dgm:t>
    </dgm:pt>
    <dgm:pt modelId="{0B5C5AB2-E5AB-40D4-94CD-A7B93EA721E9}" type="sibTrans" cxnId="{86B677CB-0AA1-4D9E-AA28-2EFC97FD3632}">
      <dgm:prSet/>
      <dgm:spPr/>
      <dgm:t>
        <a:bodyPr/>
        <a:lstStyle/>
        <a:p>
          <a:endParaRPr lang="pl-PL"/>
        </a:p>
      </dgm:t>
    </dgm:pt>
    <dgm:pt modelId="{87E7E2A9-4AB2-4C7C-8E2C-0FF4C5DBD3B7}">
      <dgm:prSet custT="1"/>
      <dgm:spPr/>
      <dgm:t>
        <a:bodyPr/>
        <a:lstStyle/>
        <a:p>
          <a:r>
            <a:rPr lang="pl-PL" sz="2400" dirty="0" smtClean="0"/>
            <a:t>UMIG</a:t>
          </a:r>
        </a:p>
        <a:p>
          <a:r>
            <a:rPr lang="pl-PL" sz="2400" dirty="0" smtClean="0"/>
            <a:t>STAROSTWO POWIATOWE</a:t>
          </a:r>
          <a:endParaRPr lang="pl-PL" sz="2400" dirty="0"/>
        </a:p>
      </dgm:t>
    </dgm:pt>
    <dgm:pt modelId="{67F946B3-F3B4-4D78-B2BB-3980514ECCAF}" type="parTrans" cxnId="{540A11DD-E095-434E-8966-919698C864DA}">
      <dgm:prSet/>
      <dgm:spPr/>
      <dgm:t>
        <a:bodyPr/>
        <a:lstStyle/>
        <a:p>
          <a:endParaRPr lang="pl-PL"/>
        </a:p>
      </dgm:t>
    </dgm:pt>
    <dgm:pt modelId="{80773864-9E61-4739-B9E0-775A5C26229F}" type="sibTrans" cxnId="{540A11DD-E095-434E-8966-919698C864DA}">
      <dgm:prSet/>
      <dgm:spPr/>
      <dgm:t>
        <a:bodyPr/>
        <a:lstStyle/>
        <a:p>
          <a:endParaRPr lang="pl-PL"/>
        </a:p>
      </dgm:t>
    </dgm:pt>
    <dgm:pt modelId="{D4E4E697-53F2-4604-9DB7-7FABC7306DE2}">
      <dgm:prSet custT="1"/>
      <dgm:spPr/>
      <dgm:t>
        <a:bodyPr/>
        <a:lstStyle/>
        <a:p>
          <a:r>
            <a:rPr lang="pl-PL" sz="2400" dirty="0" err="1" smtClean="0"/>
            <a:t>PPDE-Z</a:t>
          </a:r>
          <a:r>
            <a:rPr lang="pl-PL" sz="2400" dirty="0" smtClean="0"/>
            <a:t> w innych powiatach </a:t>
          </a:r>
          <a:endParaRPr lang="pl-PL" sz="2400" dirty="0"/>
        </a:p>
      </dgm:t>
    </dgm:pt>
    <dgm:pt modelId="{505636D4-57FD-485E-B1AC-FE61B6CA3A8C}" type="parTrans" cxnId="{518D9989-D958-4137-AE0B-E608324D1D9B}">
      <dgm:prSet/>
      <dgm:spPr/>
      <dgm:t>
        <a:bodyPr/>
        <a:lstStyle/>
        <a:p>
          <a:endParaRPr lang="pl-PL"/>
        </a:p>
      </dgm:t>
    </dgm:pt>
    <dgm:pt modelId="{A2C7B8C6-5577-4175-A14A-957BE9E4E735}" type="sibTrans" cxnId="{518D9989-D958-4137-AE0B-E608324D1D9B}">
      <dgm:prSet/>
      <dgm:spPr/>
      <dgm:t>
        <a:bodyPr/>
        <a:lstStyle/>
        <a:p>
          <a:endParaRPr lang="pl-PL"/>
        </a:p>
      </dgm:t>
    </dgm:pt>
    <dgm:pt modelId="{CB391FEC-86A4-4C91-9356-F330B0E26F79}" type="pres">
      <dgm:prSet presAssocID="{50B8A1B1-8689-45E1-A552-7ED134A71C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0361413-AAA4-4DA5-BFCB-CEA1B6787D90}" type="pres">
      <dgm:prSet presAssocID="{47529746-1948-4AE8-A5B6-104A6C522317}" presName="centerShape" presStyleLbl="node0" presStyleIdx="0" presStyleCnt="1" custScaleX="176378" custLinFactNeighborX="3485" custLinFactNeighborY="-30"/>
      <dgm:spPr/>
      <dgm:t>
        <a:bodyPr/>
        <a:lstStyle/>
        <a:p>
          <a:endParaRPr lang="pl-PL"/>
        </a:p>
      </dgm:t>
    </dgm:pt>
    <dgm:pt modelId="{C3E6D762-8DAE-4C41-AF9D-9F751B07F334}" type="pres">
      <dgm:prSet presAssocID="{66080CA9-F31E-4856-AD20-99CDA94B7290}" presName="node" presStyleLbl="node1" presStyleIdx="0" presStyleCnt="7" custScaleX="197185" custRadScaleRad="100150" custRadScaleInc="99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6C253D-7261-4305-915E-3913C3E66578}" type="pres">
      <dgm:prSet presAssocID="{66080CA9-F31E-4856-AD20-99CDA94B7290}" presName="dummy" presStyleCnt="0"/>
      <dgm:spPr/>
    </dgm:pt>
    <dgm:pt modelId="{577832C1-E9A7-4EB9-A9D9-7449AD20CF1F}" type="pres">
      <dgm:prSet presAssocID="{0D63B2DF-4E4E-4105-A09C-08046ABD69C7}" presName="sibTrans" presStyleLbl="sibTrans2D1" presStyleIdx="0" presStyleCnt="7" custLinFactNeighborX="9529" custLinFactNeighborY="-4035"/>
      <dgm:spPr/>
      <dgm:t>
        <a:bodyPr/>
        <a:lstStyle/>
        <a:p>
          <a:endParaRPr lang="pl-PL"/>
        </a:p>
      </dgm:t>
    </dgm:pt>
    <dgm:pt modelId="{8C0A1281-402B-44B4-9C51-6FD9DC2AB603}" type="pres">
      <dgm:prSet presAssocID="{9BCD3194-AAC1-4043-B6C3-A4CCD8A81687}" presName="node" presStyleLbl="node1" presStyleIdx="1" presStyleCnt="7" custScaleX="307002" custRadScaleRad="121098" custRadScaleInc="544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A55DE2-11A8-4F4F-A0F7-316EF96314A7}" type="pres">
      <dgm:prSet presAssocID="{9BCD3194-AAC1-4043-B6C3-A4CCD8A81687}" presName="dummy" presStyleCnt="0"/>
      <dgm:spPr/>
    </dgm:pt>
    <dgm:pt modelId="{71CC2DD3-A415-4D5E-A095-CFA2EF968513}" type="pres">
      <dgm:prSet presAssocID="{4C142CEB-9A5E-47F2-932B-AF71E31B0117}" presName="sibTrans" presStyleLbl="sibTrans2D1" presStyleIdx="1" presStyleCnt="7" custLinFactNeighborX="8612" custLinFactNeighborY="598"/>
      <dgm:spPr/>
      <dgm:t>
        <a:bodyPr/>
        <a:lstStyle/>
        <a:p>
          <a:endParaRPr lang="pl-PL"/>
        </a:p>
      </dgm:t>
    </dgm:pt>
    <dgm:pt modelId="{2DA77104-07A8-418A-9281-92561A739B1D}" type="pres">
      <dgm:prSet presAssocID="{131AF6CD-15FA-4E3E-81B1-0A68CECA04CD}" presName="node" presStyleLbl="node1" presStyleIdx="2" presStyleCnt="7" custScaleX="187427" custRadScaleRad="137118" custRadScaleInc="-271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A5384A-910B-40A4-8A42-CE9BEB25A682}" type="pres">
      <dgm:prSet presAssocID="{131AF6CD-15FA-4E3E-81B1-0A68CECA04CD}" presName="dummy" presStyleCnt="0"/>
      <dgm:spPr/>
    </dgm:pt>
    <dgm:pt modelId="{3F91B6E0-135B-4D40-B0CD-8BA7B99617EF}" type="pres">
      <dgm:prSet presAssocID="{809365D2-63A3-4BF2-9AE6-CA643F1C724B}" presName="sibTrans" presStyleLbl="sibTrans2D1" presStyleIdx="2" presStyleCnt="7" custLinFactNeighborX="5162" custLinFactNeighborY="8327"/>
      <dgm:spPr/>
      <dgm:t>
        <a:bodyPr/>
        <a:lstStyle/>
        <a:p>
          <a:endParaRPr lang="pl-PL"/>
        </a:p>
      </dgm:t>
    </dgm:pt>
    <dgm:pt modelId="{727684E7-1964-4A31-99A1-E0A0CB789CF4}" type="pres">
      <dgm:prSet presAssocID="{3D691EF9-7C59-45A6-8FA5-A7550EFBCFDB}" presName="node" presStyleLbl="node1" presStyleIdx="3" presStyleCnt="7" custScaleX="213571" custRadScaleRad="104036" custRadScaleInc="-847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4A781D-B961-4584-8538-C523A6E7F1F7}" type="pres">
      <dgm:prSet presAssocID="{3D691EF9-7C59-45A6-8FA5-A7550EFBCFDB}" presName="dummy" presStyleCnt="0"/>
      <dgm:spPr/>
    </dgm:pt>
    <dgm:pt modelId="{00D54463-0FF2-4E0E-B7DC-386A91362E91}" type="pres">
      <dgm:prSet presAssocID="{A0BEBE58-186D-4E66-A024-74AAE1606C05}" presName="sibTrans" presStyleLbl="sibTrans2D1" presStyleIdx="3" presStyleCnt="7" custLinFactNeighborX="2665" custLinFactNeighborY="5543"/>
      <dgm:spPr/>
      <dgm:t>
        <a:bodyPr/>
        <a:lstStyle/>
        <a:p>
          <a:endParaRPr lang="pl-PL"/>
        </a:p>
      </dgm:t>
    </dgm:pt>
    <dgm:pt modelId="{EAD1DAAA-2799-460B-8A22-FD84A105C225}" type="pres">
      <dgm:prSet presAssocID="{50306D00-B327-43EC-AD73-2CD7576B44FA}" presName="node" presStyleLbl="node1" presStyleIdx="4" presStyleCnt="7" custScaleX="214767" custRadScaleRad="106017" custRadScaleInc="920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0A2AD-62BB-4EC5-A357-ED193B9D91D7}" type="pres">
      <dgm:prSet presAssocID="{50306D00-B327-43EC-AD73-2CD7576B44FA}" presName="dummy" presStyleCnt="0"/>
      <dgm:spPr/>
    </dgm:pt>
    <dgm:pt modelId="{C82F1810-1CFD-4A47-A756-27EABB274ECB}" type="pres">
      <dgm:prSet presAssocID="{0B5C5AB2-E5AB-40D4-94CD-A7B93EA721E9}" presName="sibTrans" presStyleLbl="sibTrans2D1" presStyleIdx="4" presStyleCnt="7" custScaleX="153122" custLinFactNeighborX="15748" custLinFactNeighborY="4579"/>
      <dgm:spPr/>
      <dgm:t>
        <a:bodyPr/>
        <a:lstStyle/>
        <a:p>
          <a:endParaRPr lang="pl-PL"/>
        </a:p>
      </dgm:t>
    </dgm:pt>
    <dgm:pt modelId="{8D202C68-6D5E-4992-9D9D-57456EFCC155}" type="pres">
      <dgm:prSet presAssocID="{87E7E2A9-4AB2-4C7C-8E2C-0FF4C5DBD3B7}" presName="node" presStyleLbl="node1" presStyleIdx="5" presStyleCnt="7" custScaleX="199186" custRadScaleRad="126442" custRadScaleInc="398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2DA30D-8BFE-4052-8321-A7FBE1A61AAD}" type="pres">
      <dgm:prSet presAssocID="{87E7E2A9-4AB2-4C7C-8E2C-0FF4C5DBD3B7}" presName="dummy" presStyleCnt="0"/>
      <dgm:spPr/>
    </dgm:pt>
    <dgm:pt modelId="{A3D0DD9A-D5DA-4016-81E9-D6E4C3838D70}" type="pres">
      <dgm:prSet presAssocID="{80773864-9E61-4739-B9E0-775A5C26229F}" presName="sibTrans" presStyleLbl="sibTrans2D1" presStyleIdx="5" presStyleCnt="7" custLinFactNeighborX="-1799" custLinFactNeighborY="-1156"/>
      <dgm:spPr/>
      <dgm:t>
        <a:bodyPr/>
        <a:lstStyle/>
        <a:p>
          <a:endParaRPr lang="pl-PL"/>
        </a:p>
      </dgm:t>
    </dgm:pt>
    <dgm:pt modelId="{D996D294-3DA0-4832-9E4C-2FE7FFA7CAA7}" type="pres">
      <dgm:prSet presAssocID="{D4E4E697-53F2-4604-9DB7-7FABC7306DE2}" presName="node" presStyleLbl="node1" presStyleIdx="6" presStyleCnt="7" custScaleX="257578" custRadScaleRad="127646" custRadScaleInc="-450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229092-1D3F-4457-98BC-7FD675979B34}" type="pres">
      <dgm:prSet presAssocID="{D4E4E697-53F2-4604-9DB7-7FABC7306DE2}" presName="dummy" presStyleCnt="0"/>
      <dgm:spPr/>
    </dgm:pt>
    <dgm:pt modelId="{2F20646F-2616-4BDC-86AC-41087A0AA348}" type="pres">
      <dgm:prSet presAssocID="{A2C7B8C6-5577-4175-A14A-957BE9E4E735}" presName="sibTrans" presStyleLbl="sibTrans2D1" presStyleIdx="6" presStyleCnt="7" custLinFactNeighborX="-2270" custLinFactNeighborY="-1070"/>
      <dgm:spPr/>
      <dgm:t>
        <a:bodyPr/>
        <a:lstStyle/>
        <a:p>
          <a:endParaRPr lang="pl-PL"/>
        </a:p>
      </dgm:t>
    </dgm:pt>
  </dgm:ptLst>
  <dgm:cxnLst>
    <dgm:cxn modelId="{76BCE72E-A922-479F-BD52-741DFDE0F5ED}" type="presOf" srcId="{131AF6CD-15FA-4E3E-81B1-0A68CECA04CD}" destId="{2DA77104-07A8-418A-9281-92561A739B1D}" srcOrd="0" destOrd="0" presId="urn:microsoft.com/office/officeart/2005/8/layout/radial6"/>
    <dgm:cxn modelId="{905A9D7F-3D19-4BF4-A2EC-00F299727664}" type="presOf" srcId="{47529746-1948-4AE8-A5B6-104A6C522317}" destId="{E0361413-AAA4-4DA5-BFCB-CEA1B6787D90}" srcOrd="0" destOrd="0" presId="urn:microsoft.com/office/officeart/2005/8/layout/radial6"/>
    <dgm:cxn modelId="{8AD47612-9AC6-47DE-B4F4-62420862F3C0}" type="presOf" srcId="{809365D2-63A3-4BF2-9AE6-CA643F1C724B}" destId="{3F91B6E0-135B-4D40-B0CD-8BA7B99617EF}" srcOrd="0" destOrd="0" presId="urn:microsoft.com/office/officeart/2005/8/layout/radial6"/>
    <dgm:cxn modelId="{1A3B0F3B-E0E2-48EF-8C71-EC0DFB9A3B4D}" type="presOf" srcId="{50306D00-B327-43EC-AD73-2CD7576B44FA}" destId="{EAD1DAAA-2799-460B-8A22-FD84A105C225}" srcOrd="0" destOrd="0" presId="urn:microsoft.com/office/officeart/2005/8/layout/radial6"/>
    <dgm:cxn modelId="{518D9989-D958-4137-AE0B-E608324D1D9B}" srcId="{47529746-1948-4AE8-A5B6-104A6C522317}" destId="{D4E4E697-53F2-4604-9DB7-7FABC7306DE2}" srcOrd="6" destOrd="0" parTransId="{505636D4-57FD-485E-B1AC-FE61B6CA3A8C}" sibTransId="{A2C7B8C6-5577-4175-A14A-957BE9E4E735}"/>
    <dgm:cxn modelId="{86B677CB-0AA1-4D9E-AA28-2EFC97FD3632}" srcId="{47529746-1948-4AE8-A5B6-104A6C522317}" destId="{50306D00-B327-43EC-AD73-2CD7576B44FA}" srcOrd="4" destOrd="0" parTransId="{AD1E3BE9-855C-4403-8A33-4722A4280191}" sibTransId="{0B5C5AB2-E5AB-40D4-94CD-A7B93EA721E9}"/>
    <dgm:cxn modelId="{633306C1-A356-4B21-9C6C-B0CC79FA0089}" srcId="{50B8A1B1-8689-45E1-A552-7ED134A71CF9}" destId="{47529746-1948-4AE8-A5B6-104A6C522317}" srcOrd="0" destOrd="0" parTransId="{BFED42C3-66F9-452C-9179-74E19766E95A}" sibTransId="{DCED3E2D-EEB3-49BD-9244-18311EB8896B}"/>
    <dgm:cxn modelId="{6005D781-7B6B-4EC6-A58E-4CF8AF2EAB69}" type="presOf" srcId="{50B8A1B1-8689-45E1-A552-7ED134A71CF9}" destId="{CB391FEC-86A4-4C91-9356-F330B0E26F79}" srcOrd="0" destOrd="0" presId="urn:microsoft.com/office/officeart/2005/8/layout/radial6"/>
    <dgm:cxn modelId="{91639578-22DB-4E56-B6A6-8C0BDF39043A}" type="presOf" srcId="{9BCD3194-AAC1-4043-B6C3-A4CCD8A81687}" destId="{8C0A1281-402B-44B4-9C51-6FD9DC2AB603}" srcOrd="0" destOrd="0" presId="urn:microsoft.com/office/officeart/2005/8/layout/radial6"/>
    <dgm:cxn modelId="{3F4DF5D6-89C7-40C4-B8DB-4B36317375A6}" srcId="{47529746-1948-4AE8-A5B6-104A6C522317}" destId="{3D691EF9-7C59-45A6-8FA5-A7550EFBCFDB}" srcOrd="3" destOrd="0" parTransId="{A9150C10-B83C-48BE-8F18-969CBF49C0F7}" sibTransId="{A0BEBE58-186D-4E66-A024-74AAE1606C05}"/>
    <dgm:cxn modelId="{A49ADFE1-5505-4969-9820-25DAD20B8DA9}" type="presOf" srcId="{A2C7B8C6-5577-4175-A14A-957BE9E4E735}" destId="{2F20646F-2616-4BDC-86AC-41087A0AA348}" srcOrd="0" destOrd="0" presId="urn:microsoft.com/office/officeart/2005/8/layout/radial6"/>
    <dgm:cxn modelId="{BC501B64-BC00-4ED6-BD34-4EF9DFF9A025}" type="presOf" srcId="{66080CA9-F31E-4856-AD20-99CDA94B7290}" destId="{C3E6D762-8DAE-4C41-AF9D-9F751B07F334}" srcOrd="0" destOrd="0" presId="urn:microsoft.com/office/officeart/2005/8/layout/radial6"/>
    <dgm:cxn modelId="{7AB8140C-2A30-4FEC-B3FE-F3314435B301}" srcId="{47529746-1948-4AE8-A5B6-104A6C522317}" destId="{131AF6CD-15FA-4E3E-81B1-0A68CECA04CD}" srcOrd="2" destOrd="0" parTransId="{31B0CFCD-4C27-47B6-8A83-DD48E3CB82F3}" sibTransId="{809365D2-63A3-4BF2-9AE6-CA643F1C724B}"/>
    <dgm:cxn modelId="{F8B6E152-434B-4736-B45D-9CC3A3A9F5D0}" type="presOf" srcId="{87E7E2A9-4AB2-4C7C-8E2C-0FF4C5DBD3B7}" destId="{8D202C68-6D5E-4992-9D9D-57456EFCC155}" srcOrd="0" destOrd="0" presId="urn:microsoft.com/office/officeart/2005/8/layout/radial6"/>
    <dgm:cxn modelId="{49C76F44-2C4F-4CC2-8DA1-4CBCF0FCA904}" srcId="{47529746-1948-4AE8-A5B6-104A6C522317}" destId="{66080CA9-F31E-4856-AD20-99CDA94B7290}" srcOrd="0" destOrd="0" parTransId="{63A375A6-46F4-4EF2-B70C-60CD6DA75C62}" sibTransId="{0D63B2DF-4E4E-4105-A09C-08046ABD69C7}"/>
    <dgm:cxn modelId="{6E639F63-D6BE-42A8-AC5F-897F42D3942E}" type="presOf" srcId="{0B5C5AB2-E5AB-40D4-94CD-A7B93EA721E9}" destId="{C82F1810-1CFD-4A47-A756-27EABB274ECB}" srcOrd="0" destOrd="0" presId="urn:microsoft.com/office/officeart/2005/8/layout/radial6"/>
    <dgm:cxn modelId="{FCBC9657-FA24-4CDB-A60E-4371582D8082}" type="presOf" srcId="{80773864-9E61-4739-B9E0-775A5C26229F}" destId="{A3D0DD9A-D5DA-4016-81E9-D6E4C3838D70}" srcOrd="0" destOrd="0" presId="urn:microsoft.com/office/officeart/2005/8/layout/radial6"/>
    <dgm:cxn modelId="{540A11DD-E095-434E-8966-919698C864DA}" srcId="{47529746-1948-4AE8-A5B6-104A6C522317}" destId="{87E7E2A9-4AB2-4C7C-8E2C-0FF4C5DBD3B7}" srcOrd="5" destOrd="0" parTransId="{67F946B3-F3B4-4D78-B2BB-3980514ECCAF}" sibTransId="{80773864-9E61-4739-B9E0-775A5C26229F}"/>
    <dgm:cxn modelId="{14BF2B41-3E25-4155-B0C5-6BFECF3B01AE}" type="presOf" srcId="{3D691EF9-7C59-45A6-8FA5-A7550EFBCFDB}" destId="{727684E7-1964-4A31-99A1-E0A0CB789CF4}" srcOrd="0" destOrd="0" presId="urn:microsoft.com/office/officeart/2005/8/layout/radial6"/>
    <dgm:cxn modelId="{C3B70F46-71E9-4C6E-B1D4-B410CD7B963D}" type="presOf" srcId="{4C142CEB-9A5E-47F2-932B-AF71E31B0117}" destId="{71CC2DD3-A415-4D5E-A095-CFA2EF968513}" srcOrd="0" destOrd="0" presId="urn:microsoft.com/office/officeart/2005/8/layout/radial6"/>
    <dgm:cxn modelId="{87001A9F-3EED-4A19-ACF8-9AB1F0C18588}" type="presOf" srcId="{A0BEBE58-186D-4E66-A024-74AAE1606C05}" destId="{00D54463-0FF2-4E0E-B7DC-386A91362E91}" srcOrd="0" destOrd="0" presId="urn:microsoft.com/office/officeart/2005/8/layout/radial6"/>
    <dgm:cxn modelId="{862D26BD-8A65-47F2-AFA1-660DAB4FC8F3}" srcId="{47529746-1948-4AE8-A5B6-104A6C522317}" destId="{9BCD3194-AAC1-4043-B6C3-A4CCD8A81687}" srcOrd="1" destOrd="0" parTransId="{FD699F82-467A-4B07-9AB2-6A2EB55FFB8D}" sibTransId="{4C142CEB-9A5E-47F2-932B-AF71E31B0117}"/>
    <dgm:cxn modelId="{EFC5F1B5-D147-488F-9517-C14541A2A2F4}" type="presOf" srcId="{D4E4E697-53F2-4604-9DB7-7FABC7306DE2}" destId="{D996D294-3DA0-4832-9E4C-2FE7FFA7CAA7}" srcOrd="0" destOrd="0" presId="urn:microsoft.com/office/officeart/2005/8/layout/radial6"/>
    <dgm:cxn modelId="{3400AF52-ADED-41B1-95B1-F7486CC59C6C}" type="presOf" srcId="{0D63B2DF-4E4E-4105-A09C-08046ABD69C7}" destId="{577832C1-E9A7-4EB9-A9D9-7449AD20CF1F}" srcOrd="0" destOrd="0" presId="urn:microsoft.com/office/officeart/2005/8/layout/radial6"/>
    <dgm:cxn modelId="{6EF95F2F-E30C-4FEA-B85C-DF1896835A23}" type="presParOf" srcId="{CB391FEC-86A4-4C91-9356-F330B0E26F79}" destId="{E0361413-AAA4-4DA5-BFCB-CEA1B6787D90}" srcOrd="0" destOrd="0" presId="urn:microsoft.com/office/officeart/2005/8/layout/radial6"/>
    <dgm:cxn modelId="{46323710-DF25-49A0-A445-8393E498759D}" type="presParOf" srcId="{CB391FEC-86A4-4C91-9356-F330B0E26F79}" destId="{C3E6D762-8DAE-4C41-AF9D-9F751B07F334}" srcOrd="1" destOrd="0" presId="urn:microsoft.com/office/officeart/2005/8/layout/radial6"/>
    <dgm:cxn modelId="{C55D52D8-A935-462D-A0B8-9853A28FE1B5}" type="presParOf" srcId="{CB391FEC-86A4-4C91-9356-F330B0E26F79}" destId="{076C253D-7261-4305-915E-3913C3E66578}" srcOrd="2" destOrd="0" presId="urn:microsoft.com/office/officeart/2005/8/layout/radial6"/>
    <dgm:cxn modelId="{29ED24CC-9714-46F3-BB08-73220619F449}" type="presParOf" srcId="{CB391FEC-86A4-4C91-9356-F330B0E26F79}" destId="{577832C1-E9A7-4EB9-A9D9-7449AD20CF1F}" srcOrd="3" destOrd="0" presId="urn:microsoft.com/office/officeart/2005/8/layout/radial6"/>
    <dgm:cxn modelId="{15F083A5-1E4B-451E-AFCA-0CF331B9551F}" type="presParOf" srcId="{CB391FEC-86A4-4C91-9356-F330B0E26F79}" destId="{8C0A1281-402B-44B4-9C51-6FD9DC2AB603}" srcOrd="4" destOrd="0" presId="urn:microsoft.com/office/officeart/2005/8/layout/radial6"/>
    <dgm:cxn modelId="{A9D0DD74-8022-43A6-B160-1FE2E409B73E}" type="presParOf" srcId="{CB391FEC-86A4-4C91-9356-F330B0E26F79}" destId="{6FA55DE2-11A8-4F4F-A0F7-316EF96314A7}" srcOrd="5" destOrd="0" presId="urn:microsoft.com/office/officeart/2005/8/layout/radial6"/>
    <dgm:cxn modelId="{3BC4EA42-714D-4536-B063-EB18CAD0DD57}" type="presParOf" srcId="{CB391FEC-86A4-4C91-9356-F330B0E26F79}" destId="{71CC2DD3-A415-4D5E-A095-CFA2EF968513}" srcOrd="6" destOrd="0" presId="urn:microsoft.com/office/officeart/2005/8/layout/radial6"/>
    <dgm:cxn modelId="{51C1EB86-74B4-4490-BA2E-D9BB3D2F6010}" type="presParOf" srcId="{CB391FEC-86A4-4C91-9356-F330B0E26F79}" destId="{2DA77104-07A8-418A-9281-92561A739B1D}" srcOrd="7" destOrd="0" presId="urn:microsoft.com/office/officeart/2005/8/layout/radial6"/>
    <dgm:cxn modelId="{94DEAFF9-5527-4D8C-9E96-72D62143764B}" type="presParOf" srcId="{CB391FEC-86A4-4C91-9356-F330B0E26F79}" destId="{14A5384A-910B-40A4-8A42-CE9BEB25A682}" srcOrd="8" destOrd="0" presId="urn:microsoft.com/office/officeart/2005/8/layout/radial6"/>
    <dgm:cxn modelId="{B83B7D3C-E0F6-4126-8394-AD77E37D942A}" type="presParOf" srcId="{CB391FEC-86A4-4C91-9356-F330B0E26F79}" destId="{3F91B6E0-135B-4D40-B0CD-8BA7B99617EF}" srcOrd="9" destOrd="0" presId="urn:microsoft.com/office/officeart/2005/8/layout/radial6"/>
    <dgm:cxn modelId="{52350B25-39B2-467E-AAD2-DD7A404B6EE9}" type="presParOf" srcId="{CB391FEC-86A4-4C91-9356-F330B0E26F79}" destId="{727684E7-1964-4A31-99A1-E0A0CB789CF4}" srcOrd="10" destOrd="0" presId="urn:microsoft.com/office/officeart/2005/8/layout/radial6"/>
    <dgm:cxn modelId="{384DCCF4-A815-4955-8F68-3B19E0DC455B}" type="presParOf" srcId="{CB391FEC-86A4-4C91-9356-F330B0E26F79}" destId="{CF4A781D-B961-4584-8538-C523A6E7F1F7}" srcOrd="11" destOrd="0" presId="urn:microsoft.com/office/officeart/2005/8/layout/radial6"/>
    <dgm:cxn modelId="{550514E2-F511-41AE-A140-979A54DBBB01}" type="presParOf" srcId="{CB391FEC-86A4-4C91-9356-F330B0E26F79}" destId="{00D54463-0FF2-4E0E-B7DC-386A91362E91}" srcOrd="12" destOrd="0" presId="urn:microsoft.com/office/officeart/2005/8/layout/radial6"/>
    <dgm:cxn modelId="{5748F9F7-A997-47A5-BA7D-C93FFE2F782D}" type="presParOf" srcId="{CB391FEC-86A4-4C91-9356-F330B0E26F79}" destId="{EAD1DAAA-2799-460B-8A22-FD84A105C225}" srcOrd="13" destOrd="0" presId="urn:microsoft.com/office/officeart/2005/8/layout/radial6"/>
    <dgm:cxn modelId="{AB63D223-85FC-4809-9925-7A3DBE55BE27}" type="presParOf" srcId="{CB391FEC-86A4-4C91-9356-F330B0E26F79}" destId="{EC50A2AD-62BB-4EC5-A357-ED193B9D91D7}" srcOrd="14" destOrd="0" presId="urn:microsoft.com/office/officeart/2005/8/layout/radial6"/>
    <dgm:cxn modelId="{CC3889AF-559D-4EA9-AB5D-CD8DB3566F64}" type="presParOf" srcId="{CB391FEC-86A4-4C91-9356-F330B0E26F79}" destId="{C82F1810-1CFD-4A47-A756-27EABB274ECB}" srcOrd="15" destOrd="0" presId="urn:microsoft.com/office/officeart/2005/8/layout/radial6"/>
    <dgm:cxn modelId="{E27EE415-0E5B-4AB9-8A12-3249F157AEEF}" type="presParOf" srcId="{CB391FEC-86A4-4C91-9356-F330B0E26F79}" destId="{8D202C68-6D5E-4992-9D9D-57456EFCC155}" srcOrd="16" destOrd="0" presId="urn:microsoft.com/office/officeart/2005/8/layout/radial6"/>
    <dgm:cxn modelId="{C8E8B16C-3E1B-42CF-9767-1B00DCC3B890}" type="presParOf" srcId="{CB391FEC-86A4-4C91-9356-F330B0E26F79}" destId="{7C2DA30D-8BFE-4052-8321-A7FBE1A61AAD}" srcOrd="17" destOrd="0" presId="urn:microsoft.com/office/officeart/2005/8/layout/radial6"/>
    <dgm:cxn modelId="{554400E8-6EA1-4DB1-81BE-AD21D18472FE}" type="presParOf" srcId="{CB391FEC-86A4-4C91-9356-F330B0E26F79}" destId="{A3D0DD9A-D5DA-4016-81E9-D6E4C3838D70}" srcOrd="18" destOrd="0" presId="urn:microsoft.com/office/officeart/2005/8/layout/radial6"/>
    <dgm:cxn modelId="{36125186-6A8B-4A7A-810C-6188C11FD9D1}" type="presParOf" srcId="{CB391FEC-86A4-4C91-9356-F330B0E26F79}" destId="{D996D294-3DA0-4832-9E4C-2FE7FFA7CAA7}" srcOrd="19" destOrd="0" presId="urn:microsoft.com/office/officeart/2005/8/layout/radial6"/>
    <dgm:cxn modelId="{F6AD80E5-B024-47EA-945B-8656422FD254}" type="presParOf" srcId="{CB391FEC-86A4-4C91-9356-F330B0E26F79}" destId="{26229092-1D3F-4457-98BC-7FD675979B34}" srcOrd="20" destOrd="0" presId="urn:microsoft.com/office/officeart/2005/8/layout/radial6"/>
    <dgm:cxn modelId="{6AEA62B5-7E5E-42C4-91FA-6FEC3A1BB5B5}" type="presParOf" srcId="{CB391FEC-86A4-4C91-9356-F330B0E26F79}" destId="{2F20646F-2616-4BDC-86AC-41087A0AA348}" srcOrd="21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9081B-6A7A-41A5-A77E-BFD9A9C3EA9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2EFF7-4045-4C50-B8D2-F825D3F4794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2EFF7-4045-4C50-B8D2-F825D3F4794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AE94-8D51-4A75-9175-462CC6EB71C4}" type="datetimeFigureOut">
              <a:rPr lang="pl-PL" smtClean="0"/>
              <a:pPr/>
              <a:t>2022-05-27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105AF-7966-46E8-B311-311097621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714357"/>
            <a:ext cx="9144000" cy="4429156"/>
          </a:xfrm>
        </p:spPr>
        <p:txBody>
          <a:bodyPr>
            <a:normAutofit/>
          </a:bodyPr>
          <a:lstStyle/>
          <a:p>
            <a:r>
              <a:rPr lang="pl-PL" dirty="0" smtClean="0"/>
              <a:t> </a:t>
            </a:r>
            <a:r>
              <a:rPr lang="pl-PL" b="1" dirty="0" smtClean="0"/>
              <a:t>DZIAŁALNOŚĆ</a:t>
            </a:r>
            <a:br>
              <a:rPr lang="pl-PL" b="1" dirty="0" smtClean="0"/>
            </a:br>
            <a:r>
              <a:rPr lang="pl-PL" b="1" dirty="0" smtClean="0"/>
              <a:t> POWIATOWEGO PUNKTU DORADZTWA EDUKACYJNO-ZAWODOWEGO</a:t>
            </a:r>
            <a:br>
              <a:rPr lang="pl-PL" b="1" dirty="0" smtClean="0"/>
            </a:br>
            <a:r>
              <a:rPr lang="pl-PL" b="1" dirty="0" smtClean="0"/>
              <a:t>W POWIECIE BUSKIM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9458" name="AutoShape 2" descr="Starostwo Powiatowe w Busku-Zdroj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643446"/>
            <a:ext cx="1628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pl-PL" dirty="0"/>
              <a:t>Stworzenie przestrzeni do współpracy szkół z danego powiatu w celu realizacji działań z zakresu doradztwa edukacyjno-zawodowego.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3214686"/>
            <a:ext cx="43243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pl-PL" b="1" dirty="0"/>
              <a:t>I MIĘDZYPOWIATOWY KONKURS </a:t>
            </a:r>
            <a:r>
              <a:rPr lang="pl-PL" b="1" dirty="0" smtClean="0"/>
              <a:t>PLASTYCZNY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„</a:t>
            </a:r>
            <a:r>
              <a:rPr lang="pl-PL" b="1" dirty="0"/>
              <a:t>Mój zawód – moja przyszłość”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3786214"/>
          </a:xfrm>
        </p:spPr>
        <p:txBody>
          <a:bodyPr/>
          <a:lstStyle/>
          <a:p>
            <a:r>
              <a:rPr lang="pl-PL" dirty="0" smtClean="0"/>
              <a:t>W konkursie wzięło udział 20  szkół z 3 powiatów</a:t>
            </a:r>
          </a:p>
          <a:p>
            <a:r>
              <a:rPr lang="pl-PL" dirty="0" smtClean="0"/>
              <a:t>Napłynęło ponad 300 prac</a:t>
            </a:r>
          </a:p>
          <a:p>
            <a:r>
              <a:rPr lang="pl-PL" dirty="0" smtClean="0"/>
              <a:t>Nagrodzono 14 uczniów</a:t>
            </a:r>
          </a:p>
          <a:p>
            <a:r>
              <a:rPr lang="pl-PL" dirty="0" smtClean="0"/>
              <a:t>Zorganizowano  wystawy prac konkursowych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( w </a:t>
            </a:r>
            <a:r>
              <a:rPr lang="pl-PL" dirty="0" err="1" smtClean="0"/>
              <a:t>PODiDN</a:t>
            </a:r>
            <a:r>
              <a:rPr lang="pl-PL" dirty="0" smtClean="0"/>
              <a:t> i PSP nr 3 w Busku-Zdroju)</a:t>
            </a:r>
            <a:endParaRPr lang="pl-PL" dirty="0"/>
          </a:p>
        </p:txBody>
      </p:sp>
      <p:pic>
        <p:nvPicPr>
          <p:cNvPr id="4" name="Obraz 3" descr="C:\Users\W7\AppData\Local\Microsoft\Windows\Temporary Internet Files\Content.Word\IMG202205101633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429264"/>
            <a:ext cx="1714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W7\AppData\Local\Microsoft\Windows\Temporary Internet Files\Content.Word\IMG202205101633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857496"/>
            <a:ext cx="1442691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C:\Users\W7\Downloads\export1653598835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107536" cy="4143380"/>
          </a:xfrm>
          <a:prstGeom prst="rect">
            <a:avLst/>
          </a:prstGeom>
          <a:noFill/>
        </p:spPr>
      </p:pic>
      <p:pic>
        <p:nvPicPr>
          <p:cNvPr id="28677" name="Picture 5" descr="C:\Users\W7\Downloads\export16535987906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68090"/>
            <a:ext cx="3262303" cy="244672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9062" y="3929066"/>
            <a:ext cx="390524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C:\Users\W7\AppData\Local\Microsoft\Windows\Temporary Internet Files\Content.Word\IMG202205261137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929066"/>
            <a:ext cx="364333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W7\AppData\Local\Microsoft\Windows\Temporary Internet Files\Content.Word\IMG202205101632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0"/>
            <a:ext cx="2909888" cy="392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Users\W7\AppData\Local\Microsoft\Windows\Temporary Internet Files\Content.Word\IMG202205101633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857628"/>
            <a:ext cx="373380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C:\Users\W7\AppData\Local\Microsoft\Windows\Temporary Internet Files\Content.Word\IMG2022041411185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07180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pl-PL" dirty="0"/>
              <a:t>Inicjowanie działań na rzecz uczniów i rodziców w celu zwiększenia dostępności do profesjonalnych usług doradczych</a:t>
            </a:r>
            <a:r>
              <a:rPr lang="pl-PL" dirty="0" smtClean="0"/>
              <a:t>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3214686"/>
            <a:ext cx="8358246" cy="300039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Indywidualne diagnozy preferencji zawodowych.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Wspieranie uczniów w rozpoznawaniu własnych predyspozycji i określaniu drogi dalszej edukacji.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Konsultacje dla rodziców, uczniów oraz nauczycieli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929306"/>
            <a:ext cx="89297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214290"/>
            <a:ext cx="51691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286124"/>
            <a:ext cx="5500726" cy="25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000108"/>
            <a:ext cx="45005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pl-PL" sz="8000" dirty="0" smtClean="0"/>
              <a:t>Wysyłanie  do uczniów i ich rodziców informacji </a:t>
            </a:r>
            <a:r>
              <a:rPr lang="pl-PL" sz="8000" dirty="0" smtClean="0"/>
              <a:t>dotyczącej działań </a:t>
            </a:r>
            <a:r>
              <a:rPr lang="pl-PL" sz="8000" dirty="0" smtClean="0"/>
              <a:t>Powiatowego Punktu Doradztwa </a:t>
            </a:r>
            <a:r>
              <a:rPr lang="pl-PL" sz="8000" dirty="0" smtClean="0"/>
              <a:t>Edukacyjno- Zawodowego  </a:t>
            </a:r>
            <a:r>
              <a:rPr lang="pl-PL" sz="8000" dirty="0" smtClean="0"/>
              <a:t>przy Publicznej Szkole Podstawowej Nr 3</a:t>
            </a:r>
          </a:p>
          <a:p>
            <a:pPr algn="ctr">
              <a:buNone/>
            </a:pPr>
            <a:r>
              <a:rPr lang="pl-PL" sz="6300" dirty="0" smtClean="0"/>
              <a:t> </a:t>
            </a:r>
          </a:p>
          <a:p>
            <a:pPr algn="ctr">
              <a:buNone/>
            </a:pPr>
            <a:r>
              <a:rPr lang="pl-PL" sz="6500" dirty="0" smtClean="0"/>
              <a:t>Wiadomości  wysłane są bezpośrednio </a:t>
            </a:r>
            <a:r>
              <a:rPr lang="pl-PL" sz="6500" dirty="0" smtClean="0"/>
              <a:t>do 366 uczniów  klas </a:t>
            </a:r>
            <a:r>
              <a:rPr lang="pl-PL" sz="6500" dirty="0" smtClean="0"/>
              <a:t> 7-8 </a:t>
            </a:r>
            <a:r>
              <a:rPr lang="pl-PL" sz="6500" dirty="0" smtClean="0"/>
              <a:t>oraz </a:t>
            </a:r>
            <a:r>
              <a:rPr lang="pl-PL" sz="6500" dirty="0" smtClean="0"/>
              <a:t>ich Rodziców</a:t>
            </a:r>
            <a:r>
              <a:rPr lang="pl-PL" sz="6500" dirty="0" smtClean="0"/>
              <a:t>. W tym roku szkolnym odbyło się 25 </a:t>
            </a:r>
            <a:r>
              <a:rPr lang="pl-PL" sz="6500" dirty="0" smtClean="0"/>
              <a:t>konsultacji indywidualnych </a:t>
            </a:r>
            <a:r>
              <a:rPr lang="pl-PL" sz="6500" dirty="0" smtClean="0"/>
              <a:t>z Rodzicami i 40 konsultacji </a:t>
            </a:r>
            <a:r>
              <a:rPr lang="pl-PL" sz="6500" dirty="0" smtClean="0"/>
              <a:t>       z </a:t>
            </a:r>
            <a:r>
              <a:rPr lang="pl-PL" sz="6500" dirty="0" smtClean="0"/>
              <a:t>uczniami oraz </a:t>
            </a:r>
            <a:r>
              <a:rPr lang="pl-PL" sz="6500" dirty="0" smtClean="0"/>
              <a:t>20 konsultacji </a:t>
            </a:r>
            <a:r>
              <a:rPr lang="pl-PL" sz="6500" dirty="0" smtClean="0"/>
              <a:t>dla nauczycieli.</a:t>
            </a:r>
          </a:p>
          <a:p>
            <a:pPr algn="ctr">
              <a:buNone/>
            </a:pPr>
            <a:r>
              <a:rPr lang="pl-PL" sz="6500" dirty="0" smtClean="0"/>
              <a:t>Tematyka  </a:t>
            </a:r>
            <a:r>
              <a:rPr lang="pl-PL" sz="6500" dirty="0"/>
              <a:t>konsultacji dla uczniów i rodziców </a:t>
            </a:r>
            <a:r>
              <a:rPr lang="pl-PL" sz="6500" dirty="0" smtClean="0"/>
              <a:t>dotyczyła głównie wyboru </a:t>
            </a:r>
            <a:r>
              <a:rPr lang="pl-PL" sz="6500" dirty="0"/>
              <a:t>szkoły ponadpodstawowej dostosowanej do możliwości i oczekiwań uczniów i ich </a:t>
            </a:r>
            <a:r>
              <a:rPr lang="pl-PL" sz="6500" dirty="0" smtClean="0"/>
              <a:t>Rodziców, zasad       i terminów rekrutacji. Tematyka </a:t>
            </a:r>
            <a:r>
              <a:rPr lang="pl-PL" sz="6500" dirty="0"/>
              <a:t>konsultacji dla nauczycieli </a:t>
            </a:r>
            <a:r>
              <a:rPr lang="pl-PL" sz="6500" dirty="0" smtClean="0"/>
              <a:t>dotyczyła  </a:t>
            </a:r>
            <a:r>
              <a:rPr lang="pl-PL" sz="6500" dirty="0"/>
              <a:t>realizacji zadań z doradztwa </a:t>
            </a:r>
            <a:r>
              <a:rPr lang="pl-PL" sz="6500" dirty="0" smtClean="0"/>
              <a:t>zawodowego </a:t>
            </a:r>
            <a:r>
              <a:rPr lang="pl-PL" sz="6500" dirty="0" smtClean="0"/>
              <a:t>w </a:t>
            </a:r>
            <a:r>
              <a:rPr lang="pl-PL" sz="6500" dirty="0"/>
              <a:t>szkołach podstawowych oraz realizacji wytycznych Wojewódzkiego Koordynatora ds. Doradztwa Edukacyjno- Zawodowego – Kuratorium Oświaty w Kielcach</a:t>
            </a:r>
            <a:r>
              <a:rPr lang="pl-PL" sz="6500" dirty="0" smtClean="0"/>
              <a:t>.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Inicjowanie i prowadzenie współpracy z instytucjami edukacyjnymi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Stale propagowana jest  współpraca z WUP, Politechniką Świętokrzyską (dla uczniów szkół ponadpodstawowych),Powiatowym Urzędem Pracy w Busku-Zdroju oraz  Młodzieżowym Centrum Kariery w Busku-Zdroju.</a:t>
            </a:r>
          </a:p>
          <a:p>
            <a:endParaRPr lang="pl-PL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4071966" cy="250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143380"/>
            <a:ext cx="3797000" cy="248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Efekty działań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PPDE-Z</a:t>
            </a:r>
            <a:r>
              <a:rPr lang="pl-PL" dirty="0" smtClean="0"/>
              <a:t> w Busku-Zdroju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/>
              <a:t>Idea doradztwa zawodowego staje się ważną, rozpoznawalną częścią pracy szkoły zarówno wśród nauczycieli, Rodziców i uczniów.</a:t>
            </a:r>
            <a:endParaRPr lang="pl-PL" sz="4000" dirty="0"/>
          </a:p>
        </p:txBody>
      </p:sp>
      <p:pic>
        <p:nvPicPr>
          <p:cNvPr id="25602" name="Picture 2" descr="Zadania doradcy zawodowego - Szkoła Podstawowa im. Powstańców  Wielkopolskich w Doruchow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857760"/>
            <a:ext cx="264795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Dziękuje za Uwagę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808303"/>
          </a:xfrm>
        </p:spPr>
        <p:txBody>
          <a:bodyPr>
            <a:normAutofit/>
          </a:bodyPr>
          <a:lstStyle/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Ewa </a:t>
            </a:r>
            <a:r>
              <a:rPr lang="pl-PL" sz="2400" dirty="0"/>
              <a:t>Czerwińska</a:t>
            </a:r>
          </a:p>
          <a:p>
            <a:pPr algn="ctr"/>
            <a:r>
              <a:rPr lang="pl-PL" sz="2400" dirty="0"/>
              <a:t>Koordynator Powiatowego Punktu Doradztwa Edukacyjno-Zawodowego</a:t>
            </a:r>
          </a:p>
          <a:p>
            <a:pPr algn="ctr"/>
            <a:r>
              <a:rPr lang="pl-PL" sz="2400" dirty="0"/>
              <a:t>  przy Publicznej Szkole Podstawowej Nr 3 w Busku-Zdroju</a:t>
            </a:r>
          </a:p>
          <a:p>
            <a:pPr algn="ctr"/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W7\Pictures\2021-02-22 szkoła\szkoła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97461"/>
            <a:ext cx="2857520" cy="2360539"/>
          </a:xfrm>
          <a:prstGeom prst="rect">
            <a:avLst/>
          </a:prstGeom>
          <a:noFill/>
        </p:spPr>
      </p:pic>
      <p:pic>
        <p:nvPicPr>
          <p:cNvPr id="4" name="Picture 9" descr="C:\Users\W7\Pictures\2021-02-22 szkoła\szkoła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524381"/>
            <a:ext cx="1750214" cy="233361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Informacje ogólne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736"/>
            <a:ext cx="8429684" cy="4697427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Powiatowy Punkt Doradztwa Edukacyjno-Zawodowego </a:t>
            </a:r>
            <a:r>
              <a:rPr lang="pl-PL" dirty="0" smtClean="0"/>
              <a:t>w powiecie buskim został </a:t>
            </a:r>
            <a:r>
              <a:rPr lang="pl-PL" dirty="0" smtClean="0"/>
              <a:t>powołany 2017 </a:t>
            </a:r>
            <a:r>
              <a:rPr lang="pl-PL" dirty="0" smtClean="0"/>
              <a:t>roku</a:t>
            </a:r>
            <a:r>
              <a:rPr lang="pl-PL" dirty="0" smtClean="0"/>
              <a:t> </a:t>
            </a:r>
            <a:r>
              <a:rPr lang="pl-PL" dirty="0" smtClean="0"/>
              <a:t>przy </a:t>
            </a:r>
            <a:r>
              <a:rPr lang="pl-PL" dirty="0" smtClean="0"/>
              <a:t>Publicznej Szkole Podstawowej Nr 3 w Busku-Zdroju. Dysponuje wyposażonym  pomieszczeniem i gablotą na korytarzu szkolnym.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7" name="Obraz 6" descr="C:\Users\W7\AppData\Local\Microsoft\Windows\Temporary Internet Files\Content.Word\IMG202205261151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572008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W7\AppData\Local\Microsoft\Windows\Temporary Internet Files\Content.Word\IMG202205261151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715016"/>
            <a:ext cx="1500198" cy="89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214818"/>
            <a:ext cx="1643074" cy="244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Stworzenie sieci współpracy doradców działających w danym powiecie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>	W </a:t>
            </a:r>
            <a:r>
              <a:rPr lang="pl-PL" dirty="0"/>
              <a:t>powiecie buskim  siecią współpracy </a:t>
            </a:r>
            <a:r>
              <a:rPr lang="pl-PL" dirty="0" smtClean="0"/>
              <a:t>doradców</a:t>
            </a:r>
          </a:p>
          <a:p>
            <a:pPr algn="ctr">
              <a:buNone/>
            </a:pPr>
            <a:r>
              <a:rPr lang="pl-PL" dirty="0" smtClean="0"/>
              <a:t>zawodowych </a:t>
            </a:r>
            <a:r>
              <a:rPr lang="pl-PL" dirty="0"/>
              <a:t>objętych jest 15 szkół </a:t>
            </a:r>
            <a:r>
              <a:rPr lang="pl-PL" dirty="0" smtClean="0"/>
              <a:t>podstawowych,</a:t>
            </a:r>
          </a:p>
          <a:p>
            <a:pPr algn="ctr">
              <a:buNone/>
            </a:pPr>
            <a:r>
              <a:rPr lang="pl-PL" dirty="0" smtClean="0"/>
              <a:t>5 </a:t>
            </a:r>
            <a:r>
              <a:rPr lang="pl-PL" dirty="0"/>
              <a:t>szkół ponadpodstawowych. Do tych </a:t>
            </a:r>
            <a:r>
              <a:rPr lang="pl-PL" dirty="0" smtClean="0"/>
              <a:t>szkół przekazywane</a:t>
            </a:r>
          </a:p>
          <a:p>
            <a:pPr algn="ctr">
              <a:buNone/>
            </a:pPr>
            <a:r>
              <a:rPr lang="pl-PL" dirty="0" smtClean="0"/>
              <a:t>są </a:t>
            </a:r>
            <a:r>
              <a:rPr lang="pl-PL" dirty="0"/>
              <a:t>wiadomości z </a:t>
            </a:r>
            <a:r>
              <a:rPr lang="pl-PL" dirty="0" smtClean="0"/>
              <a:t>zaleceniami Wojewódzkiego Koordynatora </a:t>
            </a:r>
            <a:r>
              <a:rPr lang="pl-PL" dirty="0"/>
              <a:t>ds. </a:t>
            </a:r>
            <a:r>
              <a:rPr lang="pl-PL" dirty="0" smtClean="0"/>
              <a:t>doradztwa edukacyjno- </a:t>
            </a:r>
            <a:r>
              <a:rPr lang="pl-PL" dirty="0"/>
              <a:t>zawodowego – Kuratorium Oświaty </a:t>
            </a:r>
            <a:r>
              <a:rPr lang="pl-PL" dirty="0" smtClean="0"/>
              <a:t>w Kielcach </a:t>
            </a:r>
            <a:r>
              <a:rPr lang="pl-PL" dirty="0"/>
              <a:t>oraz </a:t>
            </a:r>
            <a:r>
              <a:rPr lang="pl-PL" dirty="0" smtClean="0"/>
              <a:t>wiadomości</a:t>
            </a:r>
          </a:p>
          <a:p>
            <a:pPr algn="ctr">
              <a:buNone/>
            </a:pPr>
            <a:r>
              <a:rPr lang="pl-PL" dirty="0" smtClean="0"/>
              <a:t> </a:t>
            </a:r>
            <a:r>
              <a:rPr lang="pl-PL" dirty="0"/>
              <a:t>z inicjatywami </a:t>
            </a:r>
            <a:r>
              <a:rPr lang="pl-PL" dirty="0" smtClean="0"/>
              <a:t>podejmowanymi </a:t>
            </a:r>
            <a:r>
              <a:rPr lang="pl-PL" dirty="0"/>
              <a:t>przez  koordynatora Powiatowego </a:t>
            </a:r>
            <a:r>
              <a:rPr lang="pl-PL" dirty="0" smtClean="0"/>
              <a:t>Punktu </a:t>
            </a:r>
            <a:r>
              <a:rPr lang="pl-PL" dirty="0"/>
              <a:t>Doradztwa Edukacyjno-Zawodowego  </a:t>
            </a:r>
            <a:r>
              <a:rPr lang="pl-PL" dirty="0" smtClean="0"/>
              <a:t>przy Publicznej </a:t>
            </a:r>
            <a:r>
              <a:rPr lang="pl-PL" dirty="0"/>
              <a:t>Szkole Podstawowej Nr 3 w Busku-Zdroju.</a:t>
            </a:r>
          </a:p>
        </p:txBody>
      </p:sp>
      <p:pic>
        <p:nvPicPr>
          <p:cNvPr id="4" name="Obraz 3" descr="WSPÓŁPRACA PRZY PROWADZENIU DZIAŁALNOŚCI GOSPODARCZEJ POWODUJĄCA OBOWIĄZEK  UBEZPIECZEŃ SPOŁECZNYCH - Kancelaria Radcy Prawne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572140"/>
            <a:ext cx="1562100" cy="10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SIEĆ WSPÓŁPRACY W POWIECIE BUSKIM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301038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Opracowanie rocznych planów 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dirty="0"/>
              <a:t>Plany Działań Powiatowego  Punktu </a:t>
            </a:r>
            <a:r>
              <a:rPr lang="pl-PL" dirty="0" smtClean="0"/>
              <a:t>Doradztwa</a:t>
            </a:r>
          </a:p>
          <a:p>
            <a:pPr algn="ctr">
              <a:buNone/>
            </a:pPr>
            <a:r>
              <a:rPr lang="pl-PL" dirty="0" smtClean="0"/>
              <a:t>Edukacyjno-Zawodowego  </a:t>
            </a:r>
            <a:r>
              <a:rPr lang="pl-PL" dirty="0"/>
              <a:t>przy Publicznej </a:t>
            </a:r>
            <a:r>
              <a:rPr lang="pl-PL" dirty="0" smtClean="0"/>
              <a:t>Szkole</a:t>
            </a:r>
          </a:p>
          <a:p>
            <a:pPr algn="ctr">
              <a:buNone/>
            </a:pPr>
            <a:r>
              <a:rPr lang="pl-PL" dirty="0" smtClean="0"/>
              <a:t>Podstawowej </a:t>
            </a:r>
            <a:r>
              <a:rPr lang="pl-PL" dirty="0"/>
              <a:t>Nr 3 w Busku-Zdroju został opracowany na 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podstawie </a:t>
            </a:r>
            <a:r>
              <a:rPr lang="pl-PL" dirty="0"/>
              <a:t>WSDZ oraz Świętokrzyskiego Kalendarium </a:t>
            </a:r>
            <a:r>
              <a:rPr lang="pl-PL" dirty="0" smtClean="0"/>
              <a:t>na</a:t>
            </a:r>
          </a:p>
          <a:p>
            <a:pPr algn="ctr">
              <a:buNone/>
            </a:pPr>
            <a:r>
              <a:rPr lang="pl-PL" dirty="0" smtClean="0"/>
              <a:t>rzecz </a:t>
            </a:r>
            <a:r>
              <a:rPr lang="pl-PL" dirty="0"/>
              <a:t>rozwoju systemy doradztwa zawodowego. </a:t>
            </a:r>
            <a:r>
              <a:rPr lang="pl-PL" dirty="0" smtClean="0"/>
              <a:t>Zostało</a:t>
            </a:r>
          </a:p>
          <a:p>
            <a:pPr algn="ctr">
              <a:buNone/>
            </a:pPr>
            <a:r>
              <a:rPr lang="pl-PL" dirty="0" smtClean="0"/>
              <a:t>również </a:t>
            </a:r>
            <a:r>
              <a:rPr lang="pl-PL" dirty="0"/>
              <a:t>opracowane Szkolne Kalendarium </a:t>
            </a:r>
            <a:r>
              <a:rPr lang="pl-PL" dirty="0" smtClean="0"/>
              <a:t>Działań</a:t>
            </a:r>
          </a:p>
          <a:p>
            <a:pPr algn="ctr">
              <a:buNone/>
            </a:pPr>
            <a:r>
              <a:rPr lang="pl-PL" dirty="0" smtClean="0"/>
              <a:t>(umieszczone </a:t>
            </a:r>
            <a:r>
              <a:rPr lang="pl-PL" dirty="0"/>
              <a:t>na stronie internetowej szkoły). </a:t>
            </a:r>
            <a:r>
              <a:rPr lang="pl-PL" dirty="0" smtClean="0"/>
              <a:t>Przykładowe</a:t>
            </a:r>
          </a:p>
          <a:p>
            <a:pPr algn="ctr">
              <a:buNone/>
            </a:pPr>
            <a:r>
              <a:rPr lang="pl-PL" dirty="0" smtClean="0"/>
              <a:t>kalendarium </a:t>
            </a:r>
            <a:r>
              <a:rPr lang="pl-PL" dirty="0"/>
              <a:t>zostało również rozesłane do wszystkich </a:t>
            </a:r>
            <a:r>
              <a:rPr lang="pl-PL" dirty="0" smtClean="0"/>
              <a:t>szkół</a:t>
            </a:r>
          </a:p>
          <a:p>
            <a:pPr algn="ctr">
              <a:buNone/>
            </a:pPr>
            <a:r>
              <a:rPr lang="pl-PL" dirty="0" smtClean="0"/>
              <a:t>współpracujących </a:t>
            </a:r>
            <a:r>
              <a:rPr lang="pl-PL" dirty="0"/>
              <a:t>z </a:t>
            </a:r>
            <a:r>
              <a:rPr lang="pl-PL" dirty="0" err="1"/>
              <a:t>PPDE-Z</a:t>
            </a:r>
            <a:r>
              <a:rPr lang="pl-PL" dirty="0"/>
              <a:t> w Busku-Zdroju z prośbą 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o opracowanie </a:t>
            </a:r>
            <a:r>
              <a:rPr lang="pl-PL" dirty="0"/>
              <a:t>własnych propozycji Kalendarium 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i zamieszczenie ich na stronach poszczególnych szkół.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14678" y="2857496"/>
            <a:ext cx="5286412" cy="380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7786742" cy="274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C:\Users\W7\AppData\Local\Microsoft\Windows\Temporary Internet Files\Content.Word\IMG202201131446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W7\AppData\Local\Microsoft\Windows\Temporary Internet Files\Content.Word\IMG202201131446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928934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pl-PL" dirty="0"/>
              <a:t>Utworzenie przestrzeni tematycznej „Doradztwo zawodowe” na witrynie internetowej szkoły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Uaktualnianie wiadomości dotyczących doradztwa zawodowego na stronie internetowej szkoły w zakładce „doradztwo zawodowe”, „aktualności” oraz „ aktualności klasowe”.</a:t>
            </a:r>
          </a:p>
          <a:p>
            <a:r>
              <a:rPr lang="pl-PL" dirty="0"/>
              <a:t>Zachęcanie doradców zawodowych do tworzenia informacji w formie </a:t>
            </a:r>
            <a:r>
              <a:rPr lang="pl-PL" dirty="0" err="1"/>
              <a:t>padletów</a:t>
            </a:r>
            <a:r>
              <a:rPr lang="pl-PL" dirty="0"/>
              <a:t> 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4214818"/>
            <a:ext cx="8229600" cy="24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7572428" cy="359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PODiDN – Powiatowy Ośrodek Doradztwa i Doskonalenia Nauczycie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357802"/>
            <a:ext cx="1210160" cy="150019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pl-PL" dirty="0"/>
              <a:t>Współpraca z właściwym doradcą metodycznym z zakresu doradztwa </a:t>
            </a:r>
            <a:r>
              <a:rPr lang="pl-PL" dirty="0" smtClean="0"/>
              <a:t>zawodowego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214554"/>
            <a:ext cx="8329642" cy="4429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W poprzednim roku szkolnym została </a:t>
            </a:r>
            <a:r>
              <a:rPr lang="pl-PL" dirty="0" smtClean="0"/>
              <a:t>nawiązana</a:t>
            </a:r>
          </a:p>
          <a:p>
            <a:pPr>
              <a:buNone/>
            </a:pPr>
            <a:r>
              <a:rPr lang="pl-PL" dirty="0" smtClean="0"/>
              <a:t>współpraca </a:t>
            </a:r>
            <a:r>
              <a:rPr lang="pl-PL" dirty="0"/>
              <a:t>z Powiatowym </a:t>
            </a:r>
            <a:r>
              <a:rPr lang="pl-PL" dirty="0" smtClean="0"/>
              <a:t>Ośrodkiem</a:t>
            </a:r>
          </a:p>
          <a:p>
            <a:pPr>
              <a:buNone/>
            </a:pPr>
            <a:r>
              <a:rPr lang="pl-PL" dirty="0" smtClean="0"/>
              <a:t>Doradztwa </a:t>
            </a:r>
            <a:r>
              <a:rPr lang="pl-PL" dirty="0"/>
              <a:t>i Doskonalenia Nauczycieli w </a:t>
            </a:r>
            <a:r>
              <a:rPr lang="pl-PL" dirty="0" smtClean="0"/>
              <a:t>Busku</a:t>
            </a:r>
          </a:p>
          <a:p>
            <a:pPr>
              <a:buNone/>
            </a:pPr>
            <a:r>
              <a:rPr lang="pl-PL" dirty="0" smtClean="0"/>
              <a:t>Zdroju </a:t>
            </a:r>
            <a:r>
              <a:rPr lang="pl-PL" dirty="0"/>
              <a:t>i nadal podejmowane są działania w </a:t>
            </a:r>
            <a:r>
              <a:rPr lang="pl-PL" dirty="0" smtClean="0"/>
              <a:t>celu</a:t>
            </a:r>
          </a:p>
          <a:p>
            <a:pPr>
              <a:buNone/>
            </a:pPr>
            <a:r>
              <a:rPr lang="pl-PL" dirty="0" smtClean="0"/>
              <a:t>utrzymania </a:t>
            </a:r>
            <a:r>
              <a:rPr lang="pl-PL" dirty="0"/>
              <a:t>tej współpracy np. </a:t>
            </a:r>
            <a:r>
              <a:rPr lang="pl-PL" dirty="0" smtClean="0"/>
              <a:t>organizacja</a:t>
            </a:r>
          </a:p>
          <a:p>
            <a:pPr>
              <a:buNone/>
            </a:pPr>
            <a:r>
              <a:rPr lang="pl-PL" dirty="0" smtClean="0"/>
              <a:t>konkursu </a:t>
            </a:r>
            <a:r>
              <a:rPr lang="pl-PL" dirty="0"/>
              <a:t>plastycznego „Mój </a:t>
            </a:r>
            <a:r>
              <a:rPr lang="pl-PL" dirty="0" smtClean="0"/>
              <a:t>zawód-moja</a:t>
            </a:r>
          </a:p>
          <a:p>
            <a:pPr>
              <a:buNone/>
            </a:pPr>
            <a:r>
              <a:rPr lang="pl-PL" dirty="0" smtClean="0"/>
              <a:t>przyszłość</a:t>
            </a:r>
            <a:r>
              <a:rPr lang="pl-PL" dirty="0"/>
              <a:t>”  odbywa się pod opieką </a:t>
            </a:r>
            <a:r>
              <a:rPr lang="pl-PL" dirty="0" smtClean="0"/>
              <a:t>tego</a:t>
            </a:r>
          </a:p>
          <a:p>
            <a:pPr>
              <a:buNone/>
            </a:pPr>
            <a:r>
              <a:rPr lang="pl-PL" dirty="0" smtClean="0"/>
              <a:t>ośrodka. </a:t>
            </a:r>
            <a:endParaRPr lang="pl-PL" dirty="0"/>
          </a:p>
        </p:txBody>
      </p:sp>
      <p:pic>
        <p:nvPicPr>
          <p:cNvPr id="3081" name="Picture 9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1428760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523</Words>
  <Application>Microsoft Office PowerPoint</Application>
  <PresentationFormat>Pokaz na ekranie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 DZIAŁALNOŚĆ  POWIATOWEGO PUNKTU DORADZTWA EDUKACYJNO-ZAWODOWEGO W POWIECIE BUSKIM </vt:lpstr>
      <vt:lpstr>Informacje ogólne</vt:lpstr>
      <vt:lpstr>Stworzenie sieci współpracy doradców działających w danym powiecie </vt:lpstr>
      <vt:lpstr>SIEĆ WSPÓŁPRACY W POWIECIE BUSKIM</vt:lpstr>
      <vt:lpstr>Opracowanie rocznych planów działań</vt:lpstr>
      <vt:lpstr>Slajd 6</vt:lpstr>
      <vt:lpstr>Utworzenie przestrzeni tematycznej „Doradztwo zawodowe” na witrynie internetowej szkoły</vt:lpstr>
      <vt:lpstr>Slajd 8</vt:lpstr>
      <vt:lpstr>Współpraca z właściwym doradcą metodycznym z zakresu doradztwa zawodowego.</vt:lpstr>
      <vt:lpstr>Stworzenie przestrzeni do współpracy szkół z danego powiatu w celu realizacji działań z zakresu doradztwa edukacyjno-zawodowego.</vt:lpstr>
      <vt:lpstr>I MIĘDZYPOWIATOWY KONKURS PLASTYCZNY „Mój zawód – moja przyszłość”</vt:lpstr>
      <vt:lpstr>Slajd 12</vt:lpstr>
      <vt:lpstr>Inicjowanie działań na rzecz uczniów i rodziców w celu zwiększenia dostępności do profesjonalnych usług doradczych. </vt:lpstr>
      <vt:lpstr>Slajd 14</vt:lpstr>
      <vt:lpstr>.</vt:lpstr>
      <vt:lpstr>Inicjowanie i prowadzenie współpracy z instytucjami edukacyjnymi </vt:lpstr>
      <vt:lpstr>Efekty działań  PPDE-Z w Busku-Zdroju</vt:lpstr>
      <vt:lpstr>Dziękuje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POWIATOWY PUNKTU DORADZTWA EDUKACYJNO-ZAWODOWEGO PRZY PUBLICZNEJ SZKOLE PODSTAWOWEJ NR 3 W BUSKU-ZDROJU</dc:title>
  <dc:creator>W7</dc:creator>
  <cp:lastModifiedBy>W7</cp:lastModifiedBy>
  <cp:revision>74</cp:revision>
  <dcterms:created xsi:type="dcterms:W3CDTF">2022-05-25T15:21:57Z</dcterms:created>
  <dcterms:modified xsi:type="dcterms:W3CDTF">2022-05-27T12:36:13Z</dcterms:modified>
</cp:coreProperties>
</file>